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7" r:id="rId2"/>
    <p:sldId id="259" r:id="rId3"/>
    <p:sldId id="260" r:id="rId4"/>
    <p:sldId id="261" r:id="rId5"/>
    <p:sldId id="258" r:id="rId6"/>
    <p:sldId id="262" r:id="rId7"/>
  </p:sldIdLst>
  <p:sldSz cx="12192000" cy="6858000"/>
  <p:notesSz cx="6858000" cy="9144000"/>
  <p:defaultTextStyle>
    <a:defPPr>
      <a:defRPr lang="ga-I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68491" autoAdjust="0"/>
  </p:normalViewPr>
  <p:slideViewPr>
    <p:cSldViewPr snapToGrid="0">
      <p:cViewPr varScale="1">
        <p:scale>
          <a:sx n="50" d="100"/>
          <a:sy n="50" d="100"/>
        </p:scale>
        <p:origin x="54" y="5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inneálaí Ionaid Cheanntásc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ga-IE"/>
          </a:p>
        </p:txBody>
      </p:sp>
      <p:sp>
        <p:nvSpPr>
          <p:cNvPr id="3" name="Coinneálaí Ionaid Dá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8CD4-22B2-4BD4-A42D-506D78D6F118}" type="datetimeFigureOut">
              <a:rPr lang="ga-IE" smtClean="0"/>
              <a:t>16/01/2014</a:t>
            </a:fld>
            <a:endParaRPr lang="ga-IE"/>
          </a:p>
        </p:txBody>
      </p:sp>
      <p:sp>
        <p:nvSpPr>
          <p:cNvPr id="4" name="Coinneálaí Ionaid Íomhá Sleamhnáin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ga-IE"/>
          </a:p>
        </p:txBody>
      </p:sp>
      <p:sp>
        <p:nvSpPr>
          <p:cNvPr id="5" name="Coinneálaí Ionaid Nótaí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ga-IE" smtClean="0"/>
              <a:t>Cliceáil chun máistirstíleanna téacs a chur in eagar.</a:t>
            </a:r>
          </a:p>
          <a:p>
            <a:pPr lvl="1"/>
            <a:r>
              <a:rPr lang="ga-IE" smtClean="0"/>
              <a:t>An dara leibhéal</a:t>
            </a:r>
          </a:p>
          <a:p>
            <a:pPr lvl="2"/>
            <a:r>
              <a:rPr lang="ga-IE" smtClean="0"/>
              <a:t>An tríú leibhéal</a:t>
            </a:r>
          </a:p>
          <a:p>
            <a:pPr lvl="3"/>
            <a:r>
              <a:rPr lang="ga-IE" smtClean="0"/>
              <a:t>An ceathrú leibhéal</a:t>
            </a:r>
          </a:p>
          <a:p>
            <a:pPr lvl="4"/>
            <a:r>
              <a:rPr lang="ga-IE" smtClean="0"/>
              <a:t>An cúigiú leibhéal</a:t>
            </a:r>
            <a:endParaRPr lang="ga-IE"/>
          </a:p>
        </p:txBody>
      </p:sp>
      <p:sp>
        <p:nvSpPr>
          <p:cNvPr id="6" name="Coinneálaí Ionaid Bhuntásc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ga-IE"/>
          </a:p>
        </p:txBody>
      </p:sp>
      <p:sp>
        <p:nvSpPr>
          <p:cNvPr id="7" name="Coinneálaí Ionaid Uimhir Sleamhnáin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D8969-FF85-4DBA-A02A-28ACA979F2BE}" type="slidenum">
              <a:rPr lang="ga-IE" smtClean="0"/>
              <a:t>‹#›</a:t>
            </a:fld>
            <a:endParaRPr lang="ga-IE"/>
          </a:p>
        </p:txBody>
      </p:sp>
    </p:spTree>
    <p:extLst>
      <p:ext uri="{BB962C8B-B14F-4D97-AF65-F5344CB8AC3E}">
        <p14:creationId xmlns:p14="http://schemas.microsoft.com/office/powerpoint/2010/main" val="1480214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r>
              <a:rPr lang="en-IE" dirty="0" smtClean="0"/>
              <a:t>The National Council for Curriculum and Assessment (NCCA /CNCM) are putting together a new Irish language course for Years One to Three in Post-primary schools.  Pupils currently in Fifth Class in the Primary School, will begin their First Year at Secondary in September 2015. They will not be undertaking the same course that is currently delivered for the Junior Certificate.  A new course will be drawn up.  What have you heard about this?  What are the things you do in your Irish class which you most enjoy?  Are there parts of it that you would rather not do?  Are there other things that you would like to see included?  What is outdated about it?  What is needed?  What do you think would improve it?  Are you happy with the marks currently assigned to the various skills learners are required to have?  Listening.  Writing.  Reading.  Speaking.  We would like to learn about the answers and ideas you and your friends have on these questions. </a:t>
            </a:r>
            <a:endParaRPr lang="ga-IE" dirty="0"/>
          </a:p>
        </p:txBody>
      </p:sp>
      <p:sp>
        <p:nvSpPr>
          <p:cNvPr id="4" name="Coinneálaí Ionaid Uimhir Sleamhnáin 3"/>
          <p:cNvSpPr>
            <a:spLocks noGrp="1"/>
          </p:cNvSpPr>
          <p:nvPr>
            <p:ph type="sldNum" sz="quarter" idx="10"/>
          </p:nvPr>
        </p:nvSpPr>
        <p:spPr/>
        <p:txBody>
          <a:bodyPr/>
          <a:lstStyle/>
          <a:p>
            <a:fld id="{98CD8969-FF85-4DBA-A02A-28ACA979F2BE}" type="slidenum">
              <a:rPr lang="ga-IE" smtClean="0"/>
              <a:t>2</a:t>
            </a:fld>
            <a:endParaRPr lang="ga-IE"/>
          </a:p>
        </p:txBody>
      </p:sp>
    </p:spTree>
    <p:extLst>
      <p:ext uri="{BB962C8B-B14F-4D97-AF65-F5344CB8AC3E}">
        <p14:creationId xmlns:p14="http://schemas.microsoft.com/office/powerpoint/2010/main" val="929255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Some of the traditions of this country are very well known far and wide throughout the world. What do the images on these slides represent?  </a:t>
            </a:r>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In Ireland, shouldn’t we learn some specific things about Irish Culture?  Do you think that we should learn about the Culture of this country in the Irish language class?  Festivals, stories, songs, poetry, proverbs... The story around the Irish language itself both in history and in today’s society is also very interesting.  There are little differences between Ulster Irish, Connacht Irish and Munster Irish.  And of course, there are different accents in English as well.   The various Irish dialects can be heard on the television.  Perhaps they may even be prominent in your own school.  Would you like to learn a little about the culture of the Irish language  when learning the language itself? </a:t>
            </a:r>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Can you complete this proverb?  Do you know another? Can you recite aloud the Irish alphabet at speed?  Is spelling important?  What is the difference between ‘fear’ and ‘</a:t>
            </a:r>
            <a:r>
              <a:rPr lang="en-IE" baseline="0" dirty="0" err="1" smtClean="0"/>
              <a:t>féar</a:t>
            </a:r>
            <a:r>
              <a:rPr lang="en-IE" baseline="0" dirty="0" smtClean="0"/>
              <a:t>’?  Between ‘Sean’, ‘</a:t>
            </a:r>
            <a:r>
              <a:rPr lang="en-IE" baseline="0" dirty="0" err="1" smtClean="0"/>
              <a:t>Seán</a:t>
            </a:r>
            <a:r>
              <a:rPr lang="en-IE" baseline="0" dirty="0" smtClean="0"/>
              <a:t>’ and ‘ </a:t>
            </a:r>
            <a:r>
              <a:rPr lang="en-IE" baseline="0" dirty="0" err="1" smtClean="0"/>
              <a:t>Séan</a:t>
            </a:r>
            <a:r>
              <a:rPr lang="en-IE" baseline="0" dirty="0" smtClean="0"/>
              <a:t>’?</a:t>
            </a:r>
            <a:endParaRPr lang="en-IE" dirty="0"/>
          </a:p>
        </p:txBody>
      </p:sp>
      <p:sp>
        <p:nvSpPr>
          <p:cNvPr id="4" name="Slide Number Placeholder 3"/>
          <p:cNvSpPr>
            <a:spLocks noGrp="1"/>
          </p:cNvSpPr>
          <p:nvPr>
            <p:ph type="sldNum" sz="quarter" idx="10"/>
          </p:nvPr>
        </p:nvSpPr>
        <p:spPr/>
        <p:txBody>
          <a:bodyPr/>
          <a:lstStyle/>
          <a:p>
            <a:fld id="{FA454136-BACC-F442-A30F-7AB53D6C0449}"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518014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But we can also do a lot of things if we have Irish.  The language is now officially recognised in the European Union.  We have lots of Irish language sites on the Internet.  There are lots of resources now available to help you learn Irish. All these things have a place in the Irish language classroom. They can all help a person to learn and use Irish.  Look at the images on this slide.  What do they represent?  What could we do with them in the Irish language classroom? </a:t>
            </a:r>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Can you think of what helps people to learn language the most? </a:t>
            </a:r>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Speak it and it will survive. </a:t>
            </a:r>
            <a:endParaRPr lang="en-IE" dirty="0"/>
          </a:p>
        </p:txBody>
      </p:sp>
      <p:sp>
        <p:nvSpPr>
          <p:cNvPr id="4" name="Slide Number Placeholder 3"/>
          <p:cNvSpPr>
            <a:spLocks noGrp="1"/>
          </p:cNvSpPr>
          <p:nvPr>
            <p:ph type="sldNum" sz="quarter" idx="10"/>
          </p:nvPr>
        </p:nvSpPr>
        <p:spPr/>
        <p:txBody>
          <a:bodyPr/>
          <a:lstStyle/>
          <a:p>
            <a:fld id="{FA454136-BACC-F442-A30F-7AB53D6C0449}"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993506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4947" y="3843688"/>
            <a:ext cx="10433589" cy="2023733"/>
          </a:xfrm>
        </p:spPr>
        <p:txBody>
          <a:bodyPr/>
          <a:lstStyle>
            <a:lvl1pPr algn="l">
              <a:defRPr>
                <a:solidFill>
                  <a:srgbClr val="001D5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778649372"/>
      </p:ext>
    </p:extLst>
  </p:cSld>
  <p:clrMapOvr>
    <a:masterClrMapping/>
  </p:clrMapOvr>
  <p:transition spd="slow">
    <p:fade/>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2641602" y="6448428"/>
            <a:ext cx="3221567" cy="365125"/>
          </a:xfrm>
          <a:prstGeom prst="rect">
            <a:avLst/>
          </a:prstGeom>
        </p:spPr>
        <p:txBody>
          <a:bodyPr/>
          <a:lstStyle>
            <a:lvl1pPr fontAlgn="auto">
              <a:spcBef>
                <a:spcPts val="0"/>
              </a:spcBef>
              <a:spcAft>
                <a:spcPts val="0"/>
              </a:spcAft>
              <a:defRPr>
                <a:latin typeface="+mn-lt"/>
                <a:cs typeface="+mn-cs"/>
              </a:defRPr>
            </a:lvl1pPr>
          </a:lstStyle>
          <a:p>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fld id="{F2DD390A-0E64-694E-BDE8-42EBA8D1A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66557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fld id="{E67A7C70-72BC-3D46-8B8D-10F17C52A3D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7768948"/>
      </p:ext>
    </p:extLst>
  </p:cSld>
  <p:clrMapOvr>
    <a:masterClrMapping/>
  </p:clrMapOvr>
  <p:transition spd="slow">
    <p:fade/>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fld id="{E67A7C70-72BC-3D46-8B8D-10F17C52A3D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9458922"/>
      </p:ext>
    </p:extLst>
  </p:cSld>
  <p:clrMapOvr>
    <a:masterClrMapping/>
  </p:clrMapOvr>
  <p:transition spd="slow">
    <p:fad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F1FA7AC5-6045-4418-8E60-F48788734473}" type="datetimeFigureOut">
              <a:rPr lang="en-US" smtClean="0">
                <a:solidFill>
                  <a:prstClr val="black">
                    <a:tint val="75000"/>
                  </a:prstClr>
                </a:solidFill>
              </a:rPr>
              <a:pPr/>
              <a:t>1/16/2014</a:t>
            </a:fld>
            <a:endParaRPr lang="en-US">
              <a:solidFill>
                <a:prstClr val="black">
                  <a:tint val="75000"/>
                </a:prstClr>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579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1D5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buFont typeface="Arial"/>
              <a:buNone/>
              <a:defRPr>
                <a:solidFill>
                  <a:srgbClr val="001D51"/>
                </a:solidFill>
              </a:defRPr>
            </a:lvl1pPr>
            <a:lvl2pPr marL="914400" indent="-457200">
              <a:buFont typeface="Arial"/>
              <a:buChar char="•"/>
              <a:defRPr>
                <a:solidFill>
                  <a:srgbClr val="001D51"/>
                </a:solidFill>
              </a:defRPr>
            </a:lvl2pPr>
            <a:lvl3pPr marL="1257300" indent="-342900">
              <a:buFont typeface="Arial"/>
              <a:buChar char="•"/>
              <a:defRPr>
                <a:solidFill>
                  <a:srgbClr val="001D51"/>
                </a:solidFill>
              </a:defRPr>
            </a:lvl3pPr>
            <a:lvl4pPr marL="1714500" indent="-342900">
              <a:buFont typeface="Arial"/>
              <a:buChar char="•"/>
              <a:defRPr>
                <a:solidFill>
                  <a:srgbClr val="001D51"/>
                </a:solidFill>
              </a:defRPr>
            </a:lvl4pPr>
            <a:lvl5pPr marL="2171700" indent="-342900">
              <a:buFont typeface="Arial"/>
              <a:buChar char="•"/>
              <a:defRPr>
                <a:solidFill>
                  <a:srgbClr val="001D5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lgn="r">
              <a:defRPr sz="1200">
                <a:solidFill>
                  <a:srgbClr val="001D51"/>
                </a:solidFill>
              </a:defRPr>
            </a:lvl1pPr>
          </a:lstStyle>
          <a:p>
            <a:fld id="{F2DD390A-0E64-694E-BDE8-42EBA8D1A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58640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5161009"/>
            <a:ext cx="10363200" cy="632260"/>
          </a:xfrm>
        </p:spPr>
        <p:txBody>
          <a:bodyPr anchor="b"/>
          <a:lstStyle>
            <a:lvl1pPr marL="0" indent="0">
              <a:buNone/>
              <a:defRPr sz="2000">
                <a:solidFill>
                  <a:srgbClr val="001E5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itle 1"/>
          <p:cNvSpPr>
            <a:spLocks noGrp="1"/>
          </p:cNvSpPr>
          <p:nvPr>
            <p:ph type="ctrTitle"/>
          </p:nvPr>
        </p:nvSpPr>
        <p:spPr>
          <a:xfrm>
            <a:off x="963084" y="3208656"/>
            <a:ext cx="10433589" cy="1563460"/>
          </a:xfrm>
        </p:spPr>
        <p:txBody>
          <a:bodyPr/>
          <a:lstStyle>
            <a:lvl1pPr algn="l">
              <a:defRPr>
                <a:solidFill>
                  <a:srgbClr val="001D51"/>
                </a:solidFill>
              </a:defRPr>
            </a:lvl1pPr>
          </a:lstStyle>
          <a:p>
            <a:r>
              <a:rPr lang="en-US"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fld id="{F2DD390A-0E64-694E-BDE8-42EBA8D1A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20111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p:txBody>
          <a:bodyPr/>
          <a:lstStyle>
            <a:lvl1pPr>
              <a:defRPr/>
            </a:lvl1pPr>
          </a:lstStyle>
          <a:p>
            <a:fld id="{F2DD390A-0E64-694E-BDE8-42EBA8D1A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85099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7"/>
          <p:cNvSpPr>
            <a:spLocks noGrp="1"/>
          </p:cNvSpPr>
          <p:nvPr>
            <p:ph type="ftr" sz="quarter" idx="10"/>
          </p:nvPr>
        </p:nvSpPr>
        <p:spPr>
          <a:xfrm>
            <a:off x="2641602" y="6448428"/>
            <a:ext cx="3221567" cy="365125"/>
          </a:xfrm>
          <a:prstGeom prst="rect">
            <a:avLst/>
          </a:prstGeom>
        </p:spPr>
        <p:txBody>
          <a:bodyPr/>
          <a:lstStyle>
            <a:lvl1pPr fontAlgn="auto">
              <a:spcBef>
                <a:spcPts val="0"/>
              </a:spcBef>
              <a:spcAft>
                <a:spcPts val="0"/>
              </a:spcAft>
              <a:defRPr>
                <a:latin typeface="+mn-lt"/>
                <a:cs typeface="+mn-cs"/>
              </a:defRPr>
            </a:lvl1pPr>
          </a:lstStyle>
          <a:p>
            <a:endParaRPr lang="en-US">
              <a:solidFill>
                <a:prstClr val="black">
                  <a:tint val="75000"/>
                </a:prstClr>
              </a:solidFill>
            </a:endParaRPr>
          </a:p>
        </p:txBody>
      </p:sp>
      <p:sp>
        <p:nvSpPr>
          <p:cNvPr id="8" name="Slide Number Placeholder 8"/>
          <p:cNvSpPr>
            <a:spLocks noGrp="1"/>
          </p:cNvSpPr>
          <p:nvPr>
            <p:ph type="sldNum" sz="quarter" idx="11"/>
          </p:nvPr>
        </p:nvSpPr>
        <p:spPr/>
        <p:txBody>
          <a:bodyPr/>
          <a:lstStyle>
            <a:lvl1pPr>
              <a:defRPr/>
            </a:lvl1pPr>
          </a:lstStyle>
          <a:p>
            <a:fld id="{F2DD390A-0E64-694E-BDE8-42EBA8D1A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625446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4"/>
          <p:cNvSpPr>
            <a:spLocks noGrp="1"/>
          </p:cNvSpPr>
          <p:nvPr>
            <p:ph type="sldNum" sz="quarter" idx="10"/>
          </p:nvPr>
        </p:nvSpPr>
        <p:spPr/>
        <p:txBody>
          <a:bodyPr/>
          <a:lstStyle>
            <a:lvl1pPr>
              <a:defRPr/>
            </a:lvl1pPr>
          </a:lstStyle>
          <a:p>
            <a:fld id="{F2DD390A-0E64-694E-BDE8-42EBA8D1A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166595"/>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3"/>
            <a:ext cx="2844800" cy="365125"/>
          </a:xfrm>
          <a:prstGeom prst="rect">
            <a:avLst/>
          </a:prstGeom>
        </p:spPr>
        <p:txBody>
          <a:bodyPr/>
          <a:lstStyle>
            <a:lvl1pPr fontAlgn="auto">
              <a:spcBef>
                <a:spcPts val="0"/>
              </a:spcBef>
              <a:spcAft>
                <a:spcPts val="0"/>
              </a:spcAft>
              <a:defRPr>
                <a:latin typeface="+mn-lt"/>
                <a:cs typeface="+mn-cs"/>
              </a:defRPr>
            </a:lvl1pPr>
          </a:lstStyle>
          <a:p>
            <a:fld id="{EDA60B53-D3EE-914E-BFD5-3C88D1EA8C05}" type="datetimeFigureOut">
              <a:rPr lang="en-US" smtClean="0">
                <a:solidFill>
                  <a:prstClr val="black">
                    <a:tint val="75000"/>
                  </a:prstClr>
                </a:solidFill>
              </a:rPr>
              <a:pPr/>
              <a:t>1/16/2014</a:t>
            </a:fld>
            <a:endParaRPr lang="en-US">
              <a:solidFill>
                <a:prstClr val="black">
                  <a:tint val="75000"/>
                </a:prstClr>
              </a:solidFill>
            </a:endParaRPr>
          </a:p>
        </p:txBody>
      </p:sp>
      <p:sp>
        <p:nvSpPr>
          <p:cNvPr id="3" name="Footer Placeholder 2"/>
          <p:cNvSpPr>
            <a:spLocks noGrp="1"/>
          </p:cNvSpPr>
          <p:nvPr>
            <p:ph type="ftr" sz="quarter" idx="11"/>
          </p:nvPr>
        </p:nvSpPr>
        <p:spPr>
          <a:xfrm>
            <a:off x="2641602" y="6448428"/>
            <a:ext cx="3221567" cy="365125"/>
          </a:xfrm>
          <a:prstGeom prst="rect">
            <a:avLst/>
          </a:prstGeom>
        </p:spPr>
        <p:txBody>
          <a:bodyPr/>
          <a:lstStyle>
            <a:lvl1pPr fontAlgn="auto">
              <a:spcBef>
                <a:spcPts val="0"/>
              </a:spcBef>
              <a:spcAft>
                <a:spcPts val="0"/>
              </a:spcAft>
              <a:defRPr>
                <a:latin typeface="+mn-lt"/>
                <a:cs typeface="+mn-cs"/>
              </a:defRPr>
            </a:lvl1p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vl1pPr>
          </a:lstStyle>
          <a:p>
            <a:fld id="{F2DD390A-0E64-694E-BDE8-42EBA8D1A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61410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435103"/>
            <a:ext cx="6815667"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5" name="Footer Placeholder 5"/>
          <p:cNvSpPr>
            <a:spLocks noGrp="1"/>
          </p:cNvSpPr>
          <p:nvPr>
            <p:ph type="ftr" sz="quarter" idx="10"/>
          </p:nvPr>
        </p:nvSpPr>
        <p:spPr>
          <a:xfrm>
            <a:off x="2641602" y="6448428"/>
            <a:ext cx="3221567" cy="365125"/>
          </a:xfrm>
          <a:prstGeom prst="rect">
            <a:avLst/>
          </a:prstGeom>
        </p:spPr>
        <p:txBody>
          <a:bodyPr/>
          <a:lstStyle>
            <a:lvl1pPr fontAlgn="auto">
              <a:spcBef>
                <a:spcPts val="0"/>
              </a:spcBef>
              <a:spcAft>
                <a:spcPts val="0"/>
              </a:spcAft>
              <a:defRPr>
                <a:latin typeface="+mn-lt"/>
                <a:cs typeface="+mn-cs"/>
              </a:defRPr>
            </a:lvl1pPr>
          </a:lstStyle>
          <a:p>
            <a:endParaRPr lang="en-US">
              <a:solidFill>
                <a:prstClr val="black">
                  <a:tint val="75000"/>
                </a:prstClr>
              </a:solidFill>
            </a:endParaRPr>
          </a:p>
        </p:txBody>
      </p:sp>
      <p:sp>
        <p:nvSpPr>
          <p:cNvPr id="6" name="Slide Number Placeholder 6"/>
          <p:cNvSpPr>
            <a:spLocks noGrp="1"/>
          </p:cNvSpPr>
          <p:nvPr>
            <p:ph type="sldNum" sz="quarter" idx="11"/>
          </p:nvPr>
        </p:nvSpPr>
        <p:spPr/>
        <p:txBody>
          <a:bodyPr/>
          <a:lstStyle>
            <a:lvl1pPr>
              <a:defRPr/>
            </a:lvl1pPr>
          </a:lstStyle>
          <a:p>
            <a:fld id="{F2DD390A-0E64-694E-BDE8-42EBA8D1A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652070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837865" y="1389129"/>
            <a:ext cx="10744537" cy="436583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Slide Number Placeholder 6"/>
          <p:cNvSpPr>
            <a:spLocks noGrp="1"/>
          </p:cNvSpPr>
          <p:nvPr>
            <p:ph type="sldNum" sz="quarter" idx="10"/>
          </p:nvPr>
        </p:nvSpPr>
        <p:spPr/>
        <p:txBody>
          <a:bodyPr/>
          <a:lstStyle>
            <a:lvl1pPr>
              <a:defRPr/>
            </a:lvl1pPr>
          </a:lstStyle>
          <a:p>
            <a:fld id="{E67A7C70-72BC-3D46-8B8D-10F17C52A3D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6166791"/>
      </p:ext>
    </p:extLst>
  </p:cSld>
  <p:clrMapOvr>
    <a:masterClrMapping/>
  </p:clrMapOvr>
  <p:transition spd="slow">
    <p:fade/>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10682817" y="5900741"/>
            <a:ext cx="1270000" cy="365125"/>
          </a:xfrm>
          <a:prstGeom prst="rect">
            <a:avLst/>
          </a:prstGeom>
        </p:spPr>
        <p:txBody>
          <a:bodyPr vert="horz" lIns="91440" tIns="45720" rIns="91440" bIns="45720" rtlCol="0" anchor="ctr"/>
          <a:lstStyle>
            <a:lvl1pPr algn="r" fontAlgn="auto">
              <a:spcBef>
                <a:spcPts val="0"/>
              </a:spcBef>
              <a:spcAft>
                <a:spcPts val="0"/>
              </a:spcAft>
              <a:defRPr sz="1200">
                <a:solidFill>
                  <a:srgbClr val="001D51"/>
                </a:solidFill>
                <a:latin typeface="+mn-lt"/>
                <a:cs typeface="+mn-cs"/>
              </a:defRPr>
            </a:lvl1pPr>
          </a:lstStyle>
          <a:p>
            <a:fld id="{E67A7C70-72BC-3D46-8B8D-10F17C52A3D4}" type="slidenum">
              <a:rPr lang="en-US" smtClean="0">
                <a:solidFill>
                  <a:prstClr val="black">
                    <a:tint val="75000"/>
                  </a:prstClr>
                </a:solidFill>
              </a:rPr>
              <a:pPr/>
              <a:t>‹#›</a:t>
            </a:fld>
            <a:endParaRPr lang="en-US" dirty="0">
              <a:solidFill>
                <a:prstClr val="black">
                  <a:tint val="75000"/>
                </a:prstClr>
              </a:solidFill>
            </a:endParaRPr>
          </a:p>
        </p:txBody>
      </p:sp>
      <p:pic>
        <p:nvPicPr>
          <p:cNvPr id="1029" name="Picture 2"/>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4790019" y="6291266"/>
            <a:ext cx="19939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 y="0"/>
            <a:ext cx="12191999" cy="6840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8722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p:fade/>
  </p:transition>
  <p:hf hdr="0" ftr="0" dt="0"/>
  <p:txStyles>
    <p:titleStyle>
      <a:lvl1pPr algn="l" defTabSz="457200" rtl="0" eaLnBrk="1" fontAlgn="base" hangingPunct="1">
        <a:spcBef>
          <a:spcPct val="0"/>
        </a:spcBef>
        <a:spcAft>
          <a:spcPct val="0"/>
        </a:spcAft>
        <a:defRPr sz="4400" kern="1200">
          <a:solidFill>
            <a:srgbClr val="001D51"/>
          </a:solidFill>
          <a:latin typeface="+mj-lt"/>
          <a:ea typeface="+mj-ea"/>
          <a:cs typeface="+mj-cs"/>
        </a:defRPr>
      </a:lvl1pPr>
      <a:lvl2pPr algn="l" defTabSz="457200" rtl="0" eaLnBrk="1" fontAlgn="base" hangingPunct="1">
        <a:spcBef>
          <a:spcPct val="0"/>
        </a:spcBef>
        <a:spcAft>
          <a:spcPct val="0"/>
        </a:spcAft>
        <a:defRPr sz="4400">
          <a:solidFill>
            <a:srgbClr val="001D51"/>
          </a:solidFill>
          <a:latin typeface="Calibri" pitchFamily="34" charset="0"/>
        </a:defRPr>
      </a:lvl2pPr>
      <a:lvl3pPr algn="l" defTabSz="457200" rtl="0" eaLnBrk="1" fontAlgn="base" hangingPunct="1">
        <a:spcBef>
          <a:spcPct val="0"/>
        </a:spcBef>
        <a:spcAft>
          <a:spcPct val="0"/>
        </a:spcAft>
        <a:defRPr sz="4400">
          <a:solidFill>
            <a:srgbClr val="001D51"/>
          </a:solidFill>
          <a:latin typeface="Calibri" pitchFamily="34" charset="0"/>
        </a:defRPr>
      </a:lvl3pPr>
      <a:lvl4pPr algn="l" defTabSz="457200" rtl="0" eaLnBrk="1" fontAlgn="base" hangingPunct="1">
        <a:spcBef>
          <a:spcPct val="0"/>
        </a:spcBef>
        <a:spcAft>
          <a:spcPct val="0"/>
        </a:spcAft>
        <a:defRPr sz="4400">
          <a:solidFill>
            <a:srgbClr val="001D51"/>
          </a:solidFill>
          <a:latin typeface="Calibri" pitchFamily="34" charset="0"/>
        </a:defRPr>
      </a:lvl4pPr>
      <a:lvl5pPr algn="l" defTabSz="457200" rtl="0" eaLnBrk="1" fontAlgn="base" hangingPunct="1">
        <a:spcBef>
          <a:spcPct val="0"/>
        </a:spcBef>
        <a:spcAft>
          <a:spcPct val="0"/>
        </a:spcAft>
        <a:defRPr sz="4400">
          <a:solidFill>
            <a:srgbClr val="001D51"/>
          </a:solidFill>
          <a:latin typeface="Calibri" pitchFamily="34" charset="0"/>
        </a:defRPr>
      </a:lvl5pPr>
      <a:lvl6pPr marL="457200" algn="l" defTabSz="457200" rtl="0" eaLnBrk="1" fontAlgn="base" hangingPunct="1">
        <a:spcBef>
          <a:spcPct val="0"/>
        </a:spcBef>
        <a:spcAft>
          <a:spcPct val="0"/>
        </a:spcAft>
        <a:defRPr sz="4400">
          <a:solidFill>
            <a:srgbClr val="001D51"/>
          </a:solidFill>
          <a:latin typeface="Calibri" pitchFamily="34" charset="0"/>
        </a:defRPr>
      </a:lvl6pPr>
      <a:lvl7pPr marL="914400" algn="l" defTabSz="457200" rtl="0" eaLnBrk="1" fontAlgn="base" hangingPunct="1">
        <a:spcBef>
          <a:spcPct val="0"/>
        </a:spcBef>
        <a:spcAft>
          <a:spcPct val="0"/>
        </a:spcAft>
        <a:defRPr sz="4400">
          <a:solidFill>
            <a:srgbClr val="001D51"/>
          </a:solidFill>
          <a:latin typeface="Calibri" pitchFamily="34" charset="0"/>
        </a:defRPr>
      </a:lvl7pPr>
      <a:lvl8pPr marL="1371600" algn="l" defTabSz="457200" rtl="0" eaLnBrk="1" fontAlgn="base" hangingPunct="1">
        <a:spcBef>
          <a:spcPct val="0"/>
        </a:spcBef>
        <a:spcAft>
          <a:spcPct val="0"/>
        </a:spcAft>
        <a:defRPr sz="4400">
          <a:solidFill>
            <a:srgbClr val="001D51"/>
          </a:solidFill>
          <a:latin typeface="Calibri" pitchFamily="34" charset="0"/>
        </a:defRPr>
      </a:lvl8pPr>
      <a:lvl9pPr marL="1828800" algn="l" defTabSz="457200" rtl="0" eaLnBrk="1" fontAlgn="base" hangingPunct="1">
        <a:spcBef>
          <a:spcPct val="0"/>
        </a:spcBef>
        <a:spcAft>
          <a:spcPct val="0"/>
        </a:spcAft>
        <a:defRPr sz="4400">
          <a:solidFill>
            <a:srgbClr val="001D51"/>
          </a:solidFill>
          <a:latin typeface="Calibri" pitchFamily="34" charset="0"/>
        </a:defRPr>
      </a:lvl9pPr>
    </p:titleStyle>
    <p:bodyStyle>
      <a:lvl1pPr marL="342900" indent="-342900" algn="l" defTabSz="457200" rtl="0" eaLnBrk="1" fontAlgn="base" hangingPunct="1">
        <a:spcBef>
          <a:spcPct val="20000"/>
        </a:spcBef>
        <a:spcAft>
          <a:spcPct val="0"/>
        </a:spcAft>
        <a:buClr>
          <a:srgbClr val="E5BD33"/>
        </a:buClr>
        <a:buFont typeface="Arial" charset="0"/>
        <a:defRPr sz="3200" kern="1200">
          <a:solidFill>
            <a:srgbClr val="001D51"/>
          </a:solidFill>
          <a:latin typeface="+mn-lt"/>
          <a:ea typeface="+mn-ea"/>
          <a:cs typeface="+mn-cs"/>
        </a:defRPr>
      </a:lvl1pPr>
      <a:lvl2pPr marL="742950" indent="-285750" algn="l" defTabSz="457200" rtl="0" eaLnBrk="1" fontAlgn="base" hangingPunct="1">
        <a:spcBef>
          <a:spcPct val="20000"/>
        </a:spcBef>
        <a:spcAft>
          <a:spcPct val="0"/>
        </a:spcAft>
        <a:buClr>
          <a:srgbClr val="E5BD33"/>
        </a:buClr>
        <a:buFont typeface="Arial" charset="0"/>
        <a:buChar char="•"/>
        <a:defRPr sz="2800" kern="1200">
          <a:solidFill>
            <a:srgbClr val="001D51"/>
          </a:solidFill>
          <a:latin typeface="+mn-lt"/>
          <a:ea typeface="+mn-ea"/>
          <a:cs typeface="+mn-cs"/>
        </a:defRPr>
      </a:lvl2pPr>
      <a:lvl3pPr marL="1143000" indent="-228600" algn="l" defTabSz="457200" rtl="0" eaLnBrk="1" fontAlgn="base" hangingPunct="1">
        <a:spcBef>
          <a:spcPct val="20000"/>
        </a:spcBef>
        <a:spcAft>
          <a:spcPct val="0"/>
        </a:spcAft>
        <a:buClr>
          <a:srgbClr val="E5BD33"/>
        </a:buClr>
        <a:buFont typeface="Arial" charset="0"/>
        <a:buChar char="•"/>
        <a:defRPr sz="2400" kern="1200">
          <a:solidFill>
            <a:srgbClr val="001D51"/>
          </a:solidFill>
          <a:latin typeface="+mn-lt"/>
          <a:ea typeface="+mn-ea"/>
          <a:cs typeface="+mn-cs"/>
        </a:defRPr>
      </a:lvl3pPr>
      <a:lvl4pPr marL="1600200" indent="-228600" algn="l" defTabSz="457200" rtl="0" eaLnBrk="1" fontAlgn="base" hangingPunct="1">
        <a:spcBef>
          <a:spcPct val="20000"/>
        </a:spcBef>
        <a:spcAft>
          <a:spcPct val="0"/>
        </a:spcAft>
        <a:buClr>
          <a:srgbClr val="E5BD33"/>
        </a:buClr>
        <a:buFont typeface="Arial" charset="0"/>
        <a:buChar char="•"/>
        <a:defRPr sz="2000" kern="1200">
          <a:solidFill>
            <a:srgbClr val="001D51"/>
          </a:solidFill>
          <a:latin typeface="+mn-lt"/>
          <a:ea typeface="+mn-ea"/>
          <a:cs typeface="+mn-cs"/>
        </a:defRPr>
      </a:lvl4pPr>
      <a:lvl5pPr marL="2057400" indent="-228600" algn="l" defTabSz="457200" rtl="0" eaLnBrk="1" fontAlgn="base" hangingPunct="1">
        <a:spcBef>
          <a:spcPct val="20000"/>
        </a:spcBef>
        <a:spcAft>
          <a:spcPct val="0"/>
        </a:spcAft>
        <a:buClr>
          <a:srgbClr val="E5BD33"/>
        </a:buClr>
        <a:buFont typeface="Arial" charset="0"/>
        <a:buChar char="•"/>
        <a:defRPr sz="2000" kern="1200">
          <a:solidFill>
            <a:srgbClr val="001D5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6.gif"/><Relationship Id="rId13" Type="http://schemas.openxmlformats.org/officeDocument/2006/relationships/image" Target="../media/image21.jpe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jpeg"/><Relationship Id="rId14" Type="http://schemas.openxmlformats.org/officeDocument/2006/relationships/image" Target="../media/image22.jpeg"/></Relationships>
</file>

<file path=ppt/slides/_rels/slide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surveymonkey.com/s/subjectsconsult"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0844" y="1260227"/>
            <a:ext cx="7825192" cy="1603483"/>
          </a:xfrm>
        </p:spPr>
        <p:txBody>
          <a:bodyPr/>
          <a:lstStyle/>
          <a:p>
            <a:pPr algn="ctr"/>
            <a:r>
              <a:rPr lang="en-IE" sz="8000" dirty="0" smtClean="0"/>
              <a:t>Irish</a:t>
            </a:r>
            <a:endParaRPr lang="en-US" sz="8000" dirty="0"/>
          </a:p>
        </p:txBody>
      </p:sp>
      <p:sp>
        <p:nvSpPr>
          <p:cNvPr id="3" name="TextBox 2"/>
          <p:cNvSpPr txBox="1"/>
          <p:nvPr/>
        </p:nvSpPr>
        <p:spPr>
          <a:xfrm>
            <a:off x="4882707" y="3650738"/>
            <a:ext cx="2341467" cy="830997"/>
          </a:xfrm>
          <a:prstGeom prst="rect">
            <a:avLst/>
          </a:prstGeom>
          <a:noFill/>
        </p:spPr>
        <p:txBody>
          <a:bodyPr wrap="square" rtlCol="0">
            <a:spAutoFit/>
          </a:bodyPr>
          <a:lstStyle/>
          <a:p>
            <a:pPr algn="ctr"/>
            <a:endParaRPr lang="en-US" sz="2400" dirty="0">
              <a:solidFill>
                <a:srgbClr val="FF0000"/>
              </a:solidFill>
            </a:endParaRPr>
          </a:p>
          <a:p>
            <a:pPr algn="ctr"/>
            <a:r>
              <a:rPr lang="ga-IE" sz="2400" dirty="0">
                <a:solidFill>
                  <a:srgbClr val="FF0000"/>
                </a:solidFill>
              </a:rPr>
              <a:t>Have your say!</a:t>
            </a:r>
            <a:endParaRPr lang="en-US" sz="2400" dirty="0">
              <a:solidFill>
                <a:srgbClr val="FF0000"/>
              </a:solidFill>
            </a:endParaRPr>
          </a:p>
        </p:txBody>
      </p:sp>
      <p:sp>
        <p:nvSpPr>
          <p:cNvPr id="4" name="TextBox 3"/>
          <p:cNvSpPr txBox="1"/>
          <p:nvPr/>
        </p:nvSpPr>
        <p:spPr>
          <a:xfrm>
            <a:off x="2962418" y="2863710"/>
            <a:ext cx="6518239" cy="954107"/>
          </a:xfrm>
          <a:prstGeom prst="rect">
            <a:avLst/>
          </a:prstGeom>
          <a:noFill/>
        </p:spPr>
        <p:txBody>
          <a:bodyPr wrap="square" rtlCol="0">
            <a:spAutoFit/>
          </a:bodyPr>
          <a:lstStyle/>
          <a:p>
            <a:pPr algn="ctr"/>
            <a:r>
              <a:rPr lang="en-IE" sz="2800" dirty="0">
                <a:solidFill>
                  <a:srgbClr val="0070C0"/>
                </a:solidFill>
              </a:rPr>
              <a:t>Feedback needed from Students on the Background Paper for Irish</a:t>
            </a:r>
            <a:endParaRPr lang="en-US" sz="2800" dirty="0">
              <a:solidFill>
                <a:srgbClr val="0070C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9943" y="4481734"/>
            <a:ext cx="2074231" cy="1930514"/>
          </a:xfrm>
          <a:prstGeom prst="rect">
            <a:avLst/>
          </a:prstGeom>
        </p:spPr>
      </p:pic>
    </p:spTree>
    <p:extLst>
      <p:ext uri="{BB962C8B-B14F-4D97-AF65-F5344CB8AC3E}">
        <p14:creationId xmlns:p14="http://schemas.microsoft.com/office/powerpoint/2010/main" val="2628822298"/>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5871" y="1124305"/>
            <a:ext cx="8414951" cy="618000"/>
          </a:xfrm>
        </p:spPr>
        <p:txBody>
          <a:bodyPr/>
          <a:lstStyle/>
          <a:p>
            <a:pPr algn="ctr"/>
            <a:r>
              <a:rPr lang="en-IE" dirty="0">
                <a:solidFill>
                  <a:srgbClr val="00B050"/>
                </a:solidFill>
              </a:rPr>
              <a:t>Irish in the Junior Certificate</a:t>
            </a:r>
            <a:endParaRPr lang="en-US" dirty="0">
              <a:solidFill>
                <a:srgbClr val="00B050"/>
              </a:solidFill>
            </a:endParaRPr>
          </a:p>
        </p:txBody>
      </p:sp>
      <p:sp>
        <p:nvSpPr>
          <p:cNvPr id="4" name="Bosca téacs 3"/>
          <p:cNvSpPr txBox="1"/>
          <p:nvPr/>
        </p:nvSpPr>
        <p:spPr>
          <a:xfrm>
            <a:off x="3049977" y="2525366"/>
            <a:ext cx="6033063" cy="1815882"/>
          </a:xfrm>
          <a:prstGeom prst="rect">
            <a:avLst/>
          </a:prstGeom>
          <a:noFill/>
        </p:spPr>
        <p:txBody>
          <a:bodyPr wrap="square" rtlCol="0">
            <a:spAutoFit/>
          </a:bodyPr>
          <a:lstStyle/>
          <a:p>
            <a:pPr algn="ctr"/>
            <a:r>
              <a:rPr lang="en-IE" sz="2000" dirty="0">
                <a:solidFill>
                  <a:srgbClr val="FF0000"/>
                </a:solidFill>
              </a:rPr>
              <a:t>Irish as a school subject is changing</a:t>
            </a:r>
            <a:r>
              <a:rPr lang="en-IE" sz="2000" dirty="0" smtClean="0">
                <a:solidFill>
                  <a:srgbClr val="FF0000"/>
                </a:solidFill>
              </a:rPr>
              <a:t>!</a:t>
            </a:r>
          </a:p>
          <a:p>
            <a:pPr algn="ctr"/>
            <a:endParaRPr lang="ga-IE" sz="2000" dirty="0" smtClean="0">
              <a:solidFill>
                <a:srgbClr val="FF0000"/>
              </a:solidFill>
            </a:endParaRPr>
          </a:p>
          <a:p>
            <a:pPr marL="800100" lvl="1" indent="-342900">
              <a:buFont typeface="Wingdings" panose="05000000000000000000" pitchFamily="2" charset="2"/>
              <a:buChar char="ü"/>
            </a:pPr>
            <a:r>
              <a:rPr lang="en-IE" dirty="0">
                <a:solidFill>
                  <a:srgbClr val="00B050"/>
                </a:solidFill>
              </a:rPr>
              <a:t>Learn about those changes.</a:t>
            </a:r>
          </a:p>
          <a:p>
            <a:pPr marL="800100" lvl="1" indent="-342900">
              <a:buFont typeface="Wingdings" panose="05000000000000000000" pitchFamily="2" charset="2"/>
              <a:buChar char="ü"/>
            </a:pPr>
            <a:r>
              <a:rPr lang="en-IE" dirty="0">
                <a:solidFill>
                  <a:srgbClr val="00B050"/>
                </a:solidFill>
              </a:rPr>
              <a:t>Discuss them with your friends.</a:t>
            </a:r>
          </a:p>
          <a:p>
            <a:pPr marL="800100" lvl="1" indent="-342900">
              <a:buFont typeface="Wingdings" panose="05000000000000000000" pitchFamily="2" charset="2"/>
              <a:buChar char="ü"/>
            </a:pPr>
            <a:r>
              <a:rPr lang="en-IE" dirty="0">
                <a:solidFill>
                  <a:srgbClr val="00B050"/>
                </a:solidFill>
              </a:rPr>
              <a:t>Share your thoughts on the Irish course with us.</a:t>
            </a:r>
            <a:r>
              <a:rPr lang="ga-IE" dirty="0" smtClean="0">
                <a:solidFill>
                  <a:srgbClr val="00B050"/>
                </a:solidFill>
              </a:rPr>
              <a:t>.</a:t>
            </a:r>
            <a:endParaRPr lang="ga-IE" dirty="0" smtClean="0">
              <a:solidFill>
                <a:srgbClr val="00B050"/>
              </a:solidFill>
            </a:endParaRPr>
          </a:p>
          <a:p>
            <a:pPr marL="342900" indent="-342900" algn="ctr">
              <a:buFont typeface="Wingdings" panose="05000000000000000000" pitchFamily="2" charset="2"/>
              <a:buChar char="ü"/>
            </a:pPr>
            <a:endParaRPr lang="ga-IE" dirty="0">
              <a:solidFill>
                <a:srgbClr val="00B050"/>
              </a:solidFill>
            </a:endParaRPr>
          </a:p>
        </p:txBody>
      </p:sp>
      <p:sp>
        <p:nvSpPr>
          <p:cNvPr id="5" name="Pléasc 1 4"/>
          <p:cNvSpPr/>
          <p:nvPr/>
        </p:nvSpPr>
        <p:spPr>
          <a:xfrm rot="20241479">
            <a:off x="70236" y="1973005"/>
            <a:ext cx="3535367" cy="1792224"/>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ga-IE" sz="2800" b="1" dirty="0">
                <a:solidFill>
                  <a:srgbClr val="FF0000"/>
                </a:solidFill>
              </a:rPr>
              <a:t>Attention!!!</a:t>
            </a:r>
            <a:endParaRPr lang="ga-IE" sz="2800" b="1" dirty="0">
              <a:solidFill>
                <a:srgbClr val="FF0000"/>
              </a:solidFill>
            </a:endParaRPr>
          </a:p>
        </p:txBody>
      </p:sp>
      <p:sp>
        <p:nvSpPr>
          <p:cNvPr id="7" name="Bosca téacs 6"/>
          <p:cNvSpPr txBox="1"/>
          <p:nvPr/>
        </p:nvSpPr>
        <p:spPr>
          <a:xfrm rot="20721910">
            <a:off x="5194283" y="4795735"/>
            <a:ext cx="3704358" cy="830997"/>
          </a:xfrm>
          <a:prstGeom prst="rect">
            <a:avLst/>
          </a:prstGeom>
          <a:noFill/>
        </p:spPr>
        <p:txBody>
          <a:bodyPr wrap="square" rtlCol="0">
            <a:spAutoFit/>
          </a:bodyPr>
          <a:lstStyle/>
          <a:p>
            <a:r>
              <a:rPr lang="en-IE" sz="2300" dirty="0"/>
              <a:t>Speak to us: </a:t>
            </a:r>
          </a:p>
          <a:p>
            <a:r>
              <a:rPr lang="en-IE" sz="2300" dirty="0"/>
              <a:t>We want to hear from you!</a:t>
            </a:r>
            <a:endParaRPr lang="ga-IE" sz="2300" dirty="0"/>
          </a:p>
        </p:txBody>
      </p:sp>
      <p:pic>
        <p:nvPicPr>
          <p:cNvPr id="9" name="Pictiúr 8"/>
          <p:cNvPicPr>
            <a:picLocks noChangeAspect="1"/>
          </p:cNvPicPr>
          <p:nvPr/>
        </p:nvPicPr>
        <p:blipFill>
          <a:blip r:embed="rId3"/>
          <a:stretch>
            <a:fillRect/>
          </a:stretch>
        </p:blipFill>
        <p:spPr>
          <a:xfrm>
            <a:off x="8102278" y="5356809"/>
            <a:ext cx="1619192" cy="1074064"/>
          </a:xfrm>
          <a:prstGeom prst="rect">
            <a:avLst/>
          </a:prstGeom>
        </p:spPr>
      </p:pic>
      <p:pic>
        <p:nvPicPr>
          <p:cNvPr id="1026" name="Picture 2" descr="https://encrypted-tbn3.gstatic.com/images?q=tbn:ANd9GcRcKRFWhS7fsUwnY4gJFyk9acCk8DVs-nw6HCXVATcRMws69uqT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22681">
            <a:off x="1923008" y="4800920"/>
            <a:ext cx="2674739" cy="17799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innovativewriting.com/files/Man%20Reading%20Compu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6825" y="3739681"/>
            <a:ext cx="1539695" cy="2122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458006"/>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3696" y="831493"/>
            <a:ext cx="2667626" cy="1510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96916">
            <a:off x="360929" y="3364868"/>
            <a:ext cx="2523431" cy="1738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p:nvPr/>
        </p:nvPicPr>
        <p:blipFill rotWithShape="1">
          <a:blip r:embed="rId5">
            <a:extLst>
              <a:ext uri="{28A0092B-C50C-407E-A947-70E740481C1C}">
                <a14:useLocalDpi xmlns:a14="http://schemas.microsoft.com/office/drawing/2010/main" val="0"/>
              </a:ext>
            </a:extLst>
          </a:blip>
          <a:srcRect l="24129" t="-4340" r="18822" b="8054"/>
          <a:stretch/>
        </p:blipFill>
        <p:spPr bwMode="auto">
          <a:xfrm>
            <a:off x="10501984" y="4511891"/>
            <a:ext cx="1041722" cy="1540901"/>
          </a:xfrm>
          <a:prstGeom prst="rect">
            <a:avLst/>
          </a:prstGeom>
          <a:noFill/>
          <a:ln>
            <a:noFill/>
          </a:ln>
          <a:extLst>
            <a:ext uri="{53640926-AAD7-44D8-BBD7-CCE9431645EC}">
              <a14:shadowObscured xmlns:a14="http://schemas.microsoft.com/office/drawing/2010/main"/>
            </a:ext>
          </a:extLst>
        </p:spPr>
      </p:pic>
      <p:pic>
        <p:nvPicPr>
          <p:cNvPr id="3078" name="Picture 6" descr="https://encrypted-tbn3.gstatic.com/images?q=tbn:ANd9GcQRfJSalfIpqLMDJTicnT23S7JK4d6jGREW61xRUUxLpKME0U5aFw"/>
          <p:cNvPicPr>
            <a:picLocks noChangeAspect="1" noChangeArrowheads="1"/>
          </p:cNvPicPr>
          <p:nvPr/>
        </p:nvPicPr>
        <p:blipFill rotWithShape="1">
          <a:blip r:embed="rId6">
            <a:extLst>
              <a:ext uri="{28A0092B-C50C-407E-A947-70E740481C1C}">
                <a14:useLocalDpi xmlns:a14="http://schemas.microsoft.com/office/drawing/2010/main" val="0"/>
              </a:ext>
            </a:extLst>
          </a:blip>
          <a:srcRect l="763" t="-370" r="-763" b="20671"/>
          <a:stretch/>
        </p:blipFill>
        <p:spPr bwMode="auto">
          <a:xfrm>
            <a:off x="5653113" y="2634543"/>
            <a:ext cx="1930908" cy="15389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eu.rymimg.com/lk/o/F/cc99a542520fed2f949f54405a29551b/445628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7701" y="4351490"/>
            <a:ext cx="3855448" cy="2152626"/>
          </a:xfrm>
          <a:prstGeom prst="rect">
            <a:avLst/>
          </a:prstGeom>
          <a:noFill/>
          <a:extLst>
            <a:ext uri="{909E8E84-426E-40DD-AFC4-6F175D3DCCD1}">
              <a14:hiddenFill xmlns:a14="http://schemas.microsoft.com/office/drawing/2010/main">
                <a:solidFill>
                  <a:srgbClr val="FFFFFF"/>
                </a:solidFill>
              </a14:hiddenFill>
            </a:ext>
          </a:extLst>
        </p:spPr>
      </p:pic>
      <p:sp>
        <p:nvSpPr>
          <p:cNvPr id="4" name="Tagrán ubhchruthach 3"/>
          <p:cNvSpPr/>
          <p:nvPr/>
        </p:nvSpPr>
        <p:spPr>
          <a:xfrm>
            <a:off x="2940091" y="2908986"/>
            <a:ext cx="1199721" cy="1121326"/>
          </a:xfrm>
          <a:prstGeom prst="wedgeEllipseCallout">
            <a:avLst>
              <a:gd name="adj1" fmla="val 195629"/>
              <a:gd name="adj2" fmla="val 85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ga-IE" dirty="0" smtClean="0"/>
              <a:t>Mol an óige agus ...</a:t>
            </a:r>
            <a:endParaRPr lang="ga-IE" dirty="0"/>
          </a:p>
        </p:txBody>
      </p:sp>
      <p:pic>
        <p:nvPicPr>
          <p:cNvPr id="3082" name="Picture 10" descr="http://drishticreative.com/images/Clapboard__Film_Reel.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74291" y="4136713"/>
            <a:ext cx="1337559" cy="120380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2.bp.blogspot.com/_SfRvdl9NIMg/Sx-SGo1iOLI/AAAAAAAAAA0/AVjpxzhLM3I/s1600/An+Gaeltacht+-+maps.bm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83967" y="413277"/>
            <a:ext cx="3279667" cy="17794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http://www.scriobh.ie/ScriobhIe/Media/gramadach.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410" y="1161082"/>
            <a:ext cx="3453257" cy="170466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6" descr="https://encrypted-tbn2.gstatic.com/images?q=tbn:ANd9GcR1EnxhMfyd0LI_DAx2KG7jwe3lo44Go5jsHWy8RWYfvc3c5e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6741" y="5636221"/>
            <a:ext cx="1673948" cy="1113938"/>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http://www.livinginseason.com/wp-content/themes/lifestyle_30/images/TurnipJackolantern-FC.jpg"/>
          <p:cNvPicPr>
            <a:picLocks noChangeAspect="1" noChangeArrowheads="1"/>
          </p:cNvPicPr>
          <p:nvPr/>
        </p:nvPicPr>
        <p:blipFill rotWithShape="1">
          <a:blip r:embed="rId12">
            <a:extLst>
              <a:ext uri="{28A0092B-C50C-407E-A947-70E740481C1C}">
                <a14:useLocalDpi xmlns:a14="http://schemas.microsoft.com/office/drawing/2010/main" val="0"/>
              </a:ext>
            </a:extLst>
          </a:blip>
          <a:srcRect l="16969" t="802" r="22471" b="4725"/>
          <a:stretch/>
        </p:blipFill>
        <p:spPr bwMode="auto">
          <a:xfrm>
            <a:off x="2525655" y="5612491"/>
            <a:ext cx="1538850" cy="116139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2" descr="http://www.iiofpitt.org/UserFiles/File/Common%20Ground%20March%202011/Top%20Ten%20Songs.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95080" y="4511891"/>
            <a:ext cx="1753988" cy="1169325"/>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http://upload.wikimedia.org/wikipedia/commons/5/5f/RegionalRoadSignIreland_2825.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1908" t="25640" r="13880" b="7426"/>
          <a:stretch/>
        </p:blipFill>
        <p:spPr bwMode="auto">
          <a:xfrm>
            <a:off x="9329151" y="2341780"/>
            <a:ext cx="2214555" cy="164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62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circle(in)">
                                      <p:cBhvr>
                                        <p:cTn id="7" dur="2000"/>
                                        <p:tgtEl>
                                          <p:spTgt spid="614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05565" y="4344353"/>
            <a:ext cx="3719559" cy="1704764"/>
          </a:xfrm>
        </p:spPr>
        <p:txBody>
          <a:bodyPr/>
          <a:lstStyle/>
          <a:p>
            <a:r>
              <a:rPr lang="en-US" smtClean="0"/>
              <a:t> </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1482" y="4133919"/>
            <a:ext cx="2834174" cy="2125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56550">
            <a:off x="9708691" y="699701"/>
            <a:ext cx="1730037" cy="1737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 descr="http://www.tcd.ie/slscs/assets/images/ADorn5933a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005053">
            <a:off x="893780" y="3961274"/>
            <a:ext cx="3108443" cy="18983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irishfireside.com/wp-content/uploads/2009/11/gaeltacht-150x15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76688" y="1986791"/>
            <a:ext cx="2054463" cy="205446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ballycastlesdlp.files.wordpress.com/2013/02/rte-tg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95030" y="4608351"/>
            <a:ext cx="1944709" cy="117676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f0.bcbits.com/img/0000869166_2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130104">
            <a:off x="9856729" y="3918578"/>
            <a:ext cx="1983781" cy="19837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encrypted-tbn1.gstatic.com/images?q=tbn:ANd9GcRPaQxZPkKirKOR1YgpFt8ppe4a6_S2Sr4k-DlSkrb6l4BwCGvGO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46859" y="459245"/>
            <a:ext cx="1517412" cy="151741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353436">
            <a:off x="4430026" y="1919741"/>
            <a:ext cx="3074311" cy="1470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2" descr="http://www.colaistefeirste.com/portals/5a6d26e2-5005-46c1-b302-03c94583f3fe/c%C3%B3nall.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6708" y="1135608"/>
            <a:ext cx="3120061" cy="2054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58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1000"/>
                                        <p:tgtEl>
                                          <p:spTgt spid="3074"/>
                                        </p:tgtEl>
                                      </p:cBhvr>
                                    </p:animEffect>
                                    <p:anim calcmode="lin" valueType="num">
                                      <p:cBhvr>
                                        <p:cTn id="17" dur="1000" fill="hold"/>
                                        <p:tgtEl>
                                          <p:spTgt spid="3074"/>
                                        </p:tgtEl>
                                        <p:attrNameLst>
                                          <p:attrName>ppt_x</p:attrName>
                                        </p:attrNameLst>
                                      </p:cBhvr>
                                      <p:tavLst>
                                        <p:tav tm="0">
                                          <p:val>
                                            <p:strVal val="#ppt_x"/>
                                          </p:val>
                                        </p:tav>
                                        <p:tav tm="100000">
                                          <p:val>
                                            <p:strVal val="#ppt_x"/>
                                          </p:val>
                                        </p:tav>
                                      </p:tavLst>
                                    </p:anim>
                                    <p:anim calcmode="lin" valueType="num">
                                      <p:cBhvr>
                                        <p:cTn id="18"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4448" y="1284942"/>
            <a:ext cx="6805448" cy="618000"/>
          </a:xfrm>
        </p:spPr>
        <p:txBody>
          <a:bodyPr/>
          <a:lstStyle/>
          <a:p>
            <a:pPr algn="ctr"/>
            <a:r>
              <a:rPr lang="ga-IE" dirty="0"/>
              <a:t>Skills</a:t>
            </a:r>
            <a:r>
              <a:rPr lang="ga-IE" dirty="0"/>
              <a:t/>
            </a:r>
            <a:br>
              <a:rPr lang="ga-IE" dirty="0"/>
            </a:br>
            <a:endParaRPr lang="en-US" dirty="0"/>
          </a:p>
        </p:txBody>
      </p:sp>
      <p:sp>
        <p:nvSpPr>
          <p:cNvPr id="6" name="Dronuilleog 5"/>
          <p:cNvSpPr/>
          <p:nvPr/>
        </p:nvSpPr>
        <p:spPr>
          <a:xfrm>
            <a:off x="876693" y="1902943"/>
            <a:ext cx="10444899" cy="4339650"/>
          </a:xfrm>
          <a:prstGeom prst="rect">
            <a:avLst/>
          </a:prstGeom>
        </p:spPr>
        <p:txBody>
          <a:bodyPr wrap="square">
            <a:spAutoFit/>
          </a:bodyPr>
          <a:lstStyle/>
          <a:p>
            <a:r>
              <a:rPr lang="en-IE" dirty="0"/>
              <a:t>These are the skills that are being developed in Irish in the Junior </a:t>
            </a:r>
            <a:r>
              <a:rPr lang="en-IE" dirty="0" smtClean="0"/>
              <a:t>Certificate</a:t>
            </a:r>
            <a:r>
              <a:rPr lang="ga-IE" dirty="0" smtClean="0"/>
              <a:t>:</a:t>
            </a:r>
          </a:p>
          <a:p>
            <a:pPr marL="742950" lvl="1" indent="-285750">
              <a:buFont typeface="Arial" panose="020B0604020202020204" pitchFamily="34" charset="0"/>
              <a:buChar char="•"/>
            </a:pPr>
            <a:r>
              <a:rPr lang="ga-IE" sz="1400" dirty="0"/>
              <a:t>Listening </a:t>
            </a:r>
          </a:p>
          <a:p>
            <a:pPr marL="1200150" lvl="2" indent="-285750">
              <a:buFont typeface="Arial" panose="020B0604020202020204" pitchFamily="34" charset="0"/>
              <a:buChar char="•"/>
            </a:pPr>
            <a:r>
              <a:rPr lang="ga-IE" sz="1400" dirty="0"/>
              <a:t>Writing</a:t>
            </a:r>
          </a:p>
          <a:p>
            <a:pPr marL="1657350" lvl="3" indent="-285750">
              <a:buFont typeface="Arial" panose="020B0604020202020204" pitchFamily="34" charset="0"/>
              <a:buChar char="•"/>
            </a:pPr>
            <a:r>
              <a:rPr lang="ga-IE" sz="1400" dirty="0"/>
              <a:t>Reading</a:t>
            </a:r>
          </a:p>
          <a:p>
            <a:pPr marL="2114550" lvl="4" indent="-285750">
              <a:buFont typeface="Arial" panose="020B0604020202020204" pitchFamily="34" charset="0"/>
              <a:buChar char="•"/>
            </a:pPr>
            <a:r>
              <a:rPr lang="ga-IE" sz="1400" dirty="0"/>
              <a:t>Speaking</a:t>
            </a:r>
            <a:endParaRPr lang="ga-IE" dirty="0"/>
          </a:p>
          <a:p>
            <a:endParaRPr lang="en-IE" dirty="0" smtClean="0"/>
          </a:p>
          <a:p>
            <a:r>
              <a:rPr lang="en-IE" dirty="0" smtClean="0"/>
              <a:t>These are the extra skills that will be developed in the new Junior Cycle</a:t>
            </a:r>
            <a:r>
              <a:rPr lang="ga-IE" dirty="0" smtClean="0"/>
              <a:t>:</a:t>
            </a:r>
          </a:p>
          <a:p>
            <a:pPr marL="742950" lvl="1" indent="-285750">
              <a:buFont typeface="Arial" panose="020B0604020202020204" pitchFamily="34" charset="0"/>
              <a:buChar char="•"/>
            </a:pPr>
            <a:r>
              <a:rPr lang="ga-IE" sz="1400" b="1" dirty="0"/>
              <a:t>Literacy and Numeracy</a:t>
            </a:r>
            <a:endParaRPr lang="ga-IE" sz="1400" b="1" dirty="0" smtClean="0"/>
          </a:p>
          <a:p>
            <a:pPr marL="1200150" lvl="2" indent="-285750">
              <a:buFont typeface="Arial" panose="020B0604020202020204" pitchFamily="34" charset="0"/>
              <a:buChar char="•"/>
            </a:pPr>
            <a:r>
              <a:rPr lang="en-IE" sz="1400" dirty="0" err="1"/>
              <a:t>Keyskills</a:t>
            </a:r>
            <a:r>
              <a:rPr lang="en-IE" sz="1400" dirty="0"/>
              <a:t>  of the Junior Cycle</a:t>
            </a:r>
            <a:endParaRPr lang="ga-IE" sz="1400" baseline="0" dirty="0" smtClean="0"/>
          </a:p>
          <a:p>
            <a:pPr marL="1657350" lvl="3" indent="-285750">
              <a:buFont typeface="Courier New" panose="02070309020205020404" pitchFamily="49" charset="0"/>
              <a:buChar char="o"/>
            </a:pPr>
            <a:r>
              <a:rPr lang="en-IE" sz="1400" dirty="0"/>
              <a:t>Managing Myself</a:t>
            </a:r>
          </a:p>
          <a:p>
            <a:pPr marL="1657350" lvl="3" indent="-285750">
              <a:buFont typeface="Courier New" panose="02070309020205020404" pitchFamily="49" charset="0"/>
              <a:buChar char="o"/>
            </a:pPr>
            <a:r>
              <a:rPr lang="en-IE" sz="1400" dirty="0"/>
              <a:t>Staying Healthy</a:t>
            </a:r>
          </a:p>
          <a:p>
            <a:pPr marL="1657350" lvl="3" indent="-285750">
              <a:buFont typeface="Courier New" panose="02070309020205020404" pitchFamily="49" charset="0"/>
              <a:buChar char="o"/>
            </a:pPr>
            <a:r>
              <a:rPr lang="en-IE" sz="1400" dirty="0"/>
              <a:t>Communication</a:t>
            </a:r>
          </a:p>
          <a:p>
            <a:pPr marL="1657350" lvl="3" indent="-285750">
              <a:buFont typeface="Courier New" panose="02070309020205020404" pitchFamily="49" charset="0"/>
              <a:buChar char="o"/>
            </a:pPr>
            <a:r>
              <a:rPr lang="en-IE" sz="1400" dirty="0"/>
              <a:t>Being Creative</a:t>
            </a:r>
          </a:p>
          <a:p>
            <a:pPr marL="1657350" lvl="3" indent="-285750">
              <a:buFont typeface="Courier New" panose="02070309020205020404" pitchFamily="49" charset="0"/>
              <a:buChar char="o"/>
            </a:pPr>
            <a:r>
              <a:rPr lang="en-IE" sz="1400" dirty="0"/>
              <a:t>Working with Others</a:t>
            </a:r>
          </a:p>
          <a:p>
            <a:pPr marL="1657350" lvl="3" indent="-285750">
              <a:buFont typeface="Courier New" panose="02070309020205020404" pitchFamily="49" charset="0"/>
              <a:buChar char="o"/>
            </a:pPr>
            <a:r>
              <a:rPr lang="en-IE" sz="1400" dirty="0"/>
              <a:t>Managing Information and Thoughts</a:t>
            </a:r>
            <a:endParaRPr lang="ga-IE" dirty="0"/>
          </a:p>
          <a:p>
            <a:endParaRPr lang="en-IE" dirty="0" smtClean="0">
              <a:solidFill>
                <a:srgbClr val="FF0000"/>
              </a:solidFill>
            </a:endParaRPr>
          </a:p>
          <a:p>
            <a:r>
              <a:rPr lang="en-IE" dirty="0">
                <a:solidFill>
                  <a:srgbClr val="FF0000"/>
                </a:solidFill>
              </a:rPr>
              <a:t>Can all these skills be developed in the context of the Irish language classroom? How?  Let us know your thoughts!</a:t>
            </a:r>
            <a:endParaRPr lang="ga-IE" dirty="0"/>
          </a:p>
        </p:txBody>
      </p:sp>
    </p:spTree>
    <p:extLst>
      <p:ext uri="{BB962C8B-B14F-4D97-AF65-F5344CB8AC3E}">
        <p14:creationId xmlns:p14="http://schemas.microsoft.com/office/powerpoint/2010/main" val="2899969348"/>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inneálaí Ionaid Uimhir Sleamhnáin 3"/>
          <p:cNvSpPr>
            <a:spLocks noGrp="1"/>
          </p:cNvSpPr>
          <p:nvPr>
            <p:ph type="sldNum" sz="quarter" idx="10"/>
          </p:nvPr>
        </p:nvSpPr>
        <p:spPr/>
        <p:txBody>
          <a:bodyPr/>
          <a:lstStyle/>
          <a:p>
            <a:fld id="{F2DD390A-0E64-694E-BDE8-42EBA8D1A036}" type="slidenum">
              <a:rPr lang="en-US" smtClean="0">
                <a:solidFill>
                  <a:prstClr val="black">
                    <a:tint val="75000"/>
                  </a:prstClr>
                </a:solidFill>
              </a:rPr>
              <a:pPr/>
              <a:t>6</a:t>
            </a:fld>
            <a:endParaRPr lang="en-US">
              <a:solidFill>
                <a:prstClr val="black">
                  <a:tint val="75000"/>
                </a:prstClr>
              </a:solidFill>
            </a:endParaRPr>
          </a:p>
        </p:txBody>
      </p:sp>
      <p:sp>
        <p:nvSpPr>
          <p:cNvPr id="7" name="Teideal 6"/>
          <p:cNvSpPr>
            <a:spLocks noGrp="1"/>
          </p:cNvSpPr>
          <p:nvPr>
            <p:ph type="title"/>
          </p:nvPr>
        </p:nvSpPr>
        <p:spPr/>
        <p:txBody>
          <a:bodyPr/>
          <a:lstStyle/>
          <a:p>
            <a:r>
              <a:rPr lang="ga-IE" dirty="0" smtClean="0"/>
              <a:t/>
            </a:r>
            <a:br>
              <a:rPr lang="ga-IE" dirty="0" smtClean="0"/>
            </a:br>
            <a:r>
              <a:rPr lang="ga-IE" dirty="0" smtClean="0"/>
              <a:t/>
            </a:r>
            <a:br>
              <a:rPr lang="ga-IE" dirty="0" smtClean="0"/>
            </a:br>
            <a:r>
              <a:rPr lang="ga-IE" dirty="0"/>
              <a:t/>
            </a:r>
            <a:br>
              <a:rPr lang="ga-IE" dirty="0"/>
            </a:br>
            <a:endParaRPr lang="ga-IE" dirty="0"/>
          </a:p>
        </p:txBody>
      </p:sp>
      <p:sp>
        <p:nvSpPr>
          <p:cNvPr id="11" name="Pléasc 2 10"/>
          <p:cNvSpPr/>
          <p:nvPr/>
        </p:nvSpPr>
        <p:spPr>
          <a:xfrm>
            <a:off x="193249" y="0"/>
            <a:ext cx="10657003" cy="6332539"/>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IE" dirty="0">
                <a:solidFill>
                  <a:srgbClr val="FF0000"/>
                </a:solidFill>
              </a:rPr>
              <a:t>You are learning Irish in the Junior Cycle at present. </a:t>
            </a:r>
          </a:p>
          <a:p>
            <a:pPr algn="ctr"/>
            <a:r>
              <a:rPr lang="en-IE" dirty="0">
                <a:solidFill>
                  <a:srgbClr val="FF0000"/>
                </a:solidFill>
              </a:rPr>
              <a:t>You are someone who has a good understanding of the current Junior Certificate.</a:t>
            </a:r>
          </a:p>
          <a:p>
            <a:pPr algn="ctr"/>
            <a:r>
              <a:rPr lang="en-IE" dirty="0">
                <a:solidFill>
                  <a:srgbClr val="FF0000"/>
                </a:solidFill>
              </a:rPr>
              <a:t>Now is your chance to share your thoughts on Irish as a school subject in the new Junior Cycle with the National Council for Curriculum and Assessment.  Don’t miss this opportunity. </a:t>
            </a:r>
          </a:p>
          <a:p>
            <a:pPr algn="ctr"/>
            <a:r>
              <a:rPr lang="en-IE" dirty="0">
                <a:solidFill>
                  <a:srgbClr val="FF0000"/>
                </a:solidFill>
              </a:rPr>
              <a:t>Speak to your classmates about it.</a:t>
            </a:r>
          </a:p>
          <a:p>
            <a:pPr algn="ctr"/>
            <a:r>
              <a:rPr lang="en-IE" dirty="0">
                <a:solidFill>
                  <a:srgbClr val="FF0000"/>
                </a:solidFill>
              </a:rPr>
              <a:t>Have your say!</a:t>
            </a:r>
            <a:endParaRPr lang="ga-IE" b="1" dirty="0">
              <a:solidFill>
                <a:srgbClr val="C00000"/>
              </a:solidFill>
            </a:endParaRPr>
          </a:p>
        </p:txBody>
      </p:sp>
      <p:pic>
        <p:nvPicPr>
          <p:cNvPr id="14" name="Pictiúr 13"/>
          <p:cNvPicPr>
            <a:picLocks noChangeAspect="1"/>
          </p:cNvPicPr>
          <p:nvPr/>
        </p:nvPicPr>
        <p:blipFill>
          <a:blip r:embed="rId2"/>
          <a:stretch>
            <a:fillRect/>
          </a:stretch>
        </p:blipFill>
        <p:spPr>
          <a:xfrm>
            <a:off x="7208527" y="4178303"/>
            <a:ext cx="2371725" cy="1905000"/>
          </a:xfrm>
          <a:prstGeom prst="rect">
            <a:avLst/>
          </a:prstGeom>
        </p:spPr>
      </p:pic>
      <p:sp>
        <p:nvSpPr>
          <p:cNvPr id="16" name="Bosca téacs 15"/>
          <p:cNvSpPr txBox="1"/>
          <p:nvPr/>
        </p:nvSpPr>
        <p:spPr>
          <a:xfrm>
            <a:off x="9655295" y="4562573"/>
            <a:ext cx="2064470" cy="369332"/>
          </a:xfrm>
          <a:prstGeom prst="rect">
            <a:avLst/>
          </a:prstGeom>
          <a:noFill/>
        </p:spPr>
        <p:txBody>
          <a:bodyPr wrap="square" rtlCol="0">
            <a:spAutoFit/>
          </a:bodyPr>
          <a:lstStyle/>
          <a:p>
            <a:r>
              <a:rPr lang="en-IE" dirty="0" smtClean="0"/>
              <a:t>Take </a:t>
            </a:r>
            <a:r>
              <a:rPr lang="ga-IE" dirty="0" smtClean="0"/>
              <a:t>our </a:t>
            </a:r>
            <a:r>
              <a:rPr lang="ga-IE" dirty="0">
                <a:hlinkClick r:id="rId3"/>
              </a:rPr>
              <a:t>survey</a:t>
            </a:r>
            <a:endParaRPr lang="ga-IE" u="sng" dirty="0"/>
          </a:p>
        </p:txBody>
      </p:sp>
    </p:spTree>
    <p:extLst>
      <p:ext uri="{BB962C8B-B14F-4D97-AF65-F5344CB8AC3E}">
        <p14:creationId xmlns:p14="http://schemas.microsoft.com/office/powerpoint/2010/main" val="2949751423"/>
      </p:ext>
    </p:extLst>
  </p:cSld>
  <p:clrMapOvr>
    <a:masterClrMapping/>
  </p:clrMapOvr>
  <p:transition spd="slow">
    <p:fade/>
  </p:transition>
</p:sld>
</file>

<file path=ppt/theme/theme1.xml><?xml version="1.0" encoding="utf-8"?>
<a:theme xmlns:a="http://schemas.openxmlformats.org/drawingml/2006/main" name="1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éam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F044142B985C4E9A8849F716D2A9F2" ma:contentTypeVersion="" ma:contentTypeDescription="Create a new document." ma:contentTypeScope="" ma:versionID="1c468f7a0244265fde150afe045be419">
  <xsd:schema xmlns:xsd="http://www.w3.org/2001/XMLSchema" xmlns:xs="http://www.w3.org/2001/XMLSchema" xmlns:p="http://schemas.microsoft.com/office/2006/metadata/properties" xmlns:ns2="86a1f704-8352-462e-bffc-3640fac056d7" targetNamespace="http://schemas.microsoft.com/office/2006/metadata/properties" ma:root="true" ma:fieldsID="3474f11dec792fa6e4fae4f8de7cf1d2" ns2:_="">
    <xsd:import namespace="86a1f704-8352-462e-bffc-3640fac056d7"/>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a1f704-8352-462e-bffc-3640fac056d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88C148-FF16-44A9-9955-9D26C2003E5C}"/>
</file>

<file path=customXml/itemProps2.xml><?xml version="1.0" encoding="utf-8"?>
<ds:datastoreItem xmlns:ds="http://schemas.openxmlformats.org/officeDocument/2006/customXml" ds:itemID="{83FB5A69-E475-42E5-A601-BBB306B9EF94}"/>
</file>

<file path=customXml/itemProps3.xml><?xml version="1.0" encoding="utf-8"?>
<ds:datastoreItem xmlns:ds="http://schemas.openxmlformats.org/officeDocument/2006/customXml" ds:itemID="{D1A0CADB-8976-4775-B667-CAF1F9FC20C6}"/>
</file>

<file path=docProps/app.xml><?xml version="1.0" encoding="utf-8"?>
<Properties xmlns="http://schemas.openxmlformats.org/officeDocument/2006/extended-properties" xmlns:vt="http://schemas.openxmlformats.org/officeDocument/2006/docPropsVTypes">
  <TotalTime>4591</TotalTime>
  <Words>732</Words>
  <Application>Microsoft Office PowerPoint</Application>
  <PresentationFormat>Widescreen</PresentationFormat>
  <Paragraphs>51</Paragraphs>
  <Slides>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Courier New</vt:lpstr>
      <vt:lpstr>Wingdings</vt:lpstr>
      <vt:lpstr>1_Default Theme</vt:lpstr>
      <vt:lpstr>Irish</vt:lpstr>
      <vt:lpstr>Irish in the Junior Certificate</vt:lpstr>
      <vt:lpstr>PowerPoint Presentation</vt:lpstr>
      <vt:lpstr> </vt:lpstr>
      <vt:lpstr>Skills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Láithreoireacht PowerPoint</dc:title>
  <dc:creator>Reuben Ó Conluain</dc:creator>
  <cp:lastModifiedBy>Fred Boss</cp:lastModifiedBy>
  <cp:revision>30</cp:revision>
  <dcterms:created xsi:type="dcterms:W3CDTF">2013-12-13T16:00:36Z</dcterms:created>
  <dcterms:modified xsi:type="dcterms:W3CDTF">2014-01-16T12:14:33Z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0x01010007F044142B985C4E9A8849F716D2A9F2</vt:lpwstr>
  </property>
</Properties>
</file>